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trictFirstAndLastChars="0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350" r:id="rId2"/>
    <p:sldId id="339" r:id="rId3"/>
    <p:sldId id="323" r:id="rId4"/>
    <p:sldId id="285" r:id="rId5"/>
    <p:sldId id="346" r:id="rId6"/>
    <p:sldId id="288" r:id="rId7"/>
    <p:sldId id="301" r:id="rId8"/>
    <p:sldId id="347" r:id="rId9"/>
    <p:sldId id="305" r:id="rId10"/>
    <p:sldId id="320" r:id="rId11"/>
    <p:sldId id="287" r:id="rId12"/>
    <p:sldId id="286" r:id="rId13"/>
    <p:sldId id="344" r:id="rId14"/>
    <p:sldId id="322" r:id="rId15"/>
    <p:sldId id="283" r:id="rId16"/>
    <p:sldId id="295" r:id="rId17"/>
    <p:sldId id="308" r:id="rId18"/>
    <p:sldId id="291" r:id="rId19"/>
    <p:sldId id="298" r:id="rId20"/>
    <p:sldId id="325" r:id="rId21"/>
    <p:sldId id="345" r:id="rId22"/>
    <p:sldId id="284" r:id="rId23"/>
    <p:sldId id="302" r:id="rId24"/>
    <p:sldId id="294" r:id="rId25"/>
    <p:sldId id="292" r:id="rId26"/>
    <p:sldId id="326" r:id="rId27"/>
    <p:sldId id="348" r:id="rId28"/>
    <p:sldId id="303" r:id="rId29"/>
    <p:sldId id="293" r:id="rId30"/>
    <p:sldId id="300" r:id="rId31"/>
    <p:sldId id="289" r:id="rId32"/>
    <p:sldId id="304" r:id="rId33"/>
    <p:sldId id="334" r:id="rId34"/>
    <p:sldId id="337" r:id="rId35"/>
    <p:sldId id="338" r:id="rId36"/>
    <p:sldId id="341" r:id="rId37"/>
    <p:sldId id="342" r:id="rId38"/>
    <p:sldId id="340" r:id="rId39"/>
    <p:sldId id="349" r:id="rId40"/>
  </p:sldIdLst>
  <p:sldSz cx="9144000" cy="6858000" type="screen4x3"/>
  <p:notesSz cx="6669088" cy="9820275"/>
  <p:defaultTextStyle>
    <a:defPPr>
      <a:defRPr lang="he-IL"/>
    </a:defPPr>
    <a:lvl1pPr algn="r" rtl="1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FrankRuehl" pitchFamily="34" charset="-79"/>
      </a:defRPr>
    </a:lvl1pPr>
    <a:lvl2pPr marL="457200" algn="r" rtl="1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FrankRuehl" pitchFamily="34" charset="-79"/>
      </a:defRPr>
    </a:lvl2pPr>
    <a:lvl3pPr marL="914400" algn="r" rtl="1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FrankRuehl" pitchFamily="34" charset="-79"/>
      </a:defRPr>
    </a:lvl3pPr>
    <a:lvl4pPr marL="1371600" algn="r" rtl="1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FrankRuehl" pitchFamily="34" charset="-79"/>
      </a:defRPr>
    </a:lvl4pPr>
    <a:lvl5pPr marL="1828800" algn="r" rtl="1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FrankRuehl" pitchFamily="34" charset="-79"/>
      </a:defRPr>
    </a:lvl5pPr>
    <a:lvl6pPr marL="2286000" algn="r" defTabSz="914400" rtl="1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FrankRuehl" pitchFamily="34" charset="-79"/>
      </a:defRPr>
    </a:lvl6pPr>
    <a:lvl7pPr marL="2743200" algn="r" defTabSz="914400" rtl="1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FrankRuehl" pitchFamily="34" charset="-79"/>
      </a:defRPr>
    </a:lvl7pPr>
    <a:lvl8pPr marL="3200400" algn="r" defTabSz="914400" rtl="1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FrankRuehl" pitchFamily="34" charset="-79"/>
      </a:defRPr>
    </a:lvl8pPr>
    <a:lvl9pPr marL="3657600" algn="r" defTabSz="914400" rtl="1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FrankRuehl" pitchFamily="34" charset="-79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300"/>
    <a:srgbClr val="DDDDDD"/>
    <a:srgbClr val="336699"/>
    <a:srgbClr val="3366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 autoAdjust="0"/>
    <p:restoredTop sz="94563" autoAdjust="0"/>
  </p:normalViewPr>
  <p:slideViewPr>
    <p:cSldViewPr>
      <p:cViewPr>
        <p:scale>
          <a:sx n="76" d="100"/>
          <a:sy n="76" d="100"/>
        </p:scale>
        <p:origin x="-1206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1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532"/>
    </p:cViewPr>
  </p:sorterViewPr>
  <p:notesViewPr>
    <p:cSldViewPr>
      <p:cViewPr varScale="1">
        <p:scale>
          <a:sx n="27" d="100"/>
          <a:sy n="27" d="100"/>
        </p:scale>
        <p:origin x="-1197" y="-29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776663" y="0"/>
            <a:ext cx="2890837" cy="490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defTabSz="762000">
              <a:defRPr sz="1000" i="1">
                <a:cs typeface="Times New Roman (Hebrew)" pitchFamily="2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-1588" y="0"/>
            <a:ext cx="2890838" cy="490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l" defTabSz="762000">
              <a:defRPr sz="1000" i="1">
                <a:cs typeface="Times New Roman (Hebrew)" pitchFamily="2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776663" y="9328150"/>
            <a:ext cx="2890837" cy="490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defTabSz="762000">
              <a:defRPr sz="1000" i="1">
                <a:cs typeface="Times New Roman (Hebrew)" pitchFamily="2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0" y="9329738"/>
            <a:ext cx="2890838" cy="4905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l" defTabSz="762000">
              <a:defRPr sz="1000" i="1">
                <a:cs typeface="Times New Roman (Hebrew)" pitchFamily="26" charset="0"/>
              </a:defRPr>
            </a:lvl1pPr>
          </a:lstStyle>
          <a:p>
            <a:pPr>
              <a:defRPr/>
            </a:pPr>
            <a:fld id="{EE32F69B-0A97-491D-AB30-9D8574D111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3268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776663" y="0"/>
            <a:ext cx="2890837" cy="490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defTabSz="762000">
              <a:defRPr sz="1000" i="1">
                <a:cs typeface="Times New Roman (Hebrew)" pitchFamily="2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0" y="0"/>
            <a:ext cx="2890838" cy="490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l" defTabSz="762000">
              <a:defRPr sz="1000" i="1">
                <a:cs typeface="Times New Roman (Hebrew)" pitchFamily="2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8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885825" y="744538"/>
            <a:ext cx="4895850" cy="36687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64075"/>
            <a:ext cx="4889500" cy="4419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noProof="0" smtClean="0"/>
              <a:t>הקש כדי לערוך את תבנית סגנון הטקסט</a:t>
            </a:r>
          </a:p>
          <a:p>
            <a:pPr lvl="1"/>
            <a:r>
              <a:rPr lang="he-IL" noProof="0" smtClean="0"/>
              <a:t>רמה שניה</a:t>
            </a:r>
          </a:p>
          <a:p>
            <a:pPr lvl="2"/>
            <a:r>
              <a:rPr lang="he-IL" noProof="0" smtClean="0"/>
              <a:t>רמה שלישית</a:t>
            </a:r>
          </a:p>
          <a:p>
            <a:pPr lvl="3"/>
            <a:r>
              <a:rPr lang="he-IL" noProof="0" smtClean="0"/>
              <a:t>רמה רביעית</a:t>
            </a:r>
          </a:p>
          <a:p>
            <a:pPr lvl="4"/>
            <a:r>
              <a:rPr lang="he-IL" noProof="0" smtClean="0"/>
              <a:t>רמה חמישית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776663" y="9329738"/>
            <a:ext cx="2890837" cy="4905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defTabSz="762000">
              <a:defRPr sz="1000" i="1">
                <a:cs typeface="Times New Roman (Hebrew)" pitchFamily="2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-1588" y="9328150"/>
            <a:ext cx="2890838" cy="490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l" defTabSz="762000">
              <a:defRPr sz="1000" i="1">
                <a:cs typeface="Times New Roman (Hebrew)" pitchFamily="26" charset="0"/>
              </a:defRPr>
            </a:lvl1pPr>
          </a:lstStyle>
          <a:p>
            <a:pPr>
              <a:defRPr/>
            </a:pPr>
            <a:fld id="{0A06B29C-F16A-4DD7-90DD-912708D72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6901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defTabSz="762000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r" defTabSz="762000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r" defTabSz="762000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r" defTabSz="762000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r" defTabSz="762000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87413" y="744538"/>
            <a:ext cx="4892675" cy="3668712"/>
          </a:xfrm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62000">
              <a:defRPr sz="3200">
                <a:solidFill>
                  <a:schemeClr val="tx1"/>
                </a:solidFill>
                <a:latin typeface="Times New Roman" pitchFamily="18" charset="0"/>
                <a:cs typeface="FrankRuehl" pitchFamily="34" charset="-79"/>
              </a:defRPr>
            </a:lvl1pPr>
            <a:lvl2pPr marL="742950" indent="-285750" defTabSz="762000">
              <a:defRPr sz="3200">
                <a:solidFill>
                  <a:schemeClr val="tx1"/>
                </a:solidFill>
                <a:latin typeface="Times New Roman" pitchFamily="18" charset="0"/>
                <a:cs typeface="FrankRuehl" pitchFamily="34" charset="-79"/>
              </a:defRPr>
            </a:lvl2pPr>
            <a:lvl3pPr marL="1143000" indent="-228600" defTabSz="762000">
              <a:defRPr sz="3200">
                <a:solidFill>
                  <a:schemeClr val="tx1"/>
                </a:solidFill>
                <a:latin typeface="Times New Roman" pitchFamily="18" charset="0"/>
                <a:cs typeface="FrankRuehl" pitchFamily="34" charset="-79"/>
              </a:defRPr>
            </a:lvl3pPr>
            <a:lvl4pPr marL="1600200" indent="-228600" defTabSz="762000">
              <a:defRPr sz="3200">
                <a:solidFill>
                  <a:schemeClr val="tx1"/>
                </a:solidFill>
                <a:latin typeface="Times New Roman" pitchFamily="18" charset="0"/>
                <a:cs typeface="FrankRuehl" pitchFamily="34" charset="-79"/>
              </a:defRPr>
            </a:lvl4pPr>
            <a:lvl5pPr marL="2057400" indent="-228600" defTabSz="762000">
              <a:defRPr sz="3200">
                <a:solidFill>
                  <a:schemeClr val="tx1"/>
                </a:solidFill>
                <a:latin typeface="Times New Roman" pitchFamily="18" charset="0"/>
                <a:cs typeface="FrankRuehl" pitchFamily="34" charset="-79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FrankRuehl" pitchFamily="34" charset="-79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FrankRuehl" pitchFamily="34" charset="-79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FrankRuehl" pitchFamily="34" charset="-79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FrankRuehl" pitchFamily="34" charset="-79"/>
              </a:defRPr>
            </a:lvl9pPr>
          </a:lstStyle>
          <a:p>
            <a:fld id="{42296965-0606-4333-AFF8-AFA931FDDA58}" type="slidenum">
              <a:rPr lang="en-US" sz="1000" smtClean="0"/>
              <a:pPr/>
              <a:t>38</a:t>
            </a:fld>
            <a:endParaRPr lang="en-US" sz="10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167A6-85E4-42B4-AD49-9703167E6A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32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B3C32-4680-4FBB-87B0-78E0632C93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106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FC0E3-A868-4174-92D7-5F19940D5C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184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213086-5949-421B-8AA9-40684C0F0F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314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313F9-04AB-4E0E-AD4D-2F0BFED10B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224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EA1F2-AF8F-4578-8405-9DF5170700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00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0C122D-7D27-41D5-910A-97DEAFFD61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454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F8922A-5649-4507-A52E-666539B1B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282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0A00A-B1D4-4646-91EF-8895F3D0C2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118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DC8C0-0342-4479-9C43-61D9E4713A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718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317C5-8A8C-46C7-AE4B-0DE2DAAE27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876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הקש כדי לערוך את תבנית סגנון הכותרת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הקש כדי לערוך את תבנית סגנון הטקסט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cs typeface="FrankRuehl" pitchFamily="34" charset="-79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cs typeface="FrankRuehl" pitchFamily="34" charset="-79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>
              <a:defRPr sz="1400">
                <a:cs typeface="FrankRuehl" pitchFamily="34" charset="-79"/>
              </a:defRPr>
            </a:lvl1pPr>
          </a:lstStyle>
          <a:p>
            <a:pPr>
              <a:defRPr/>
            </a:pPr>
            <a:fld id="{80AA4F35-DA8C-4984-9F14-1F34818B47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62000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Times New Roman" pitchFamily="18" charset="0"/>
        </a:defRPr>
      </a:lvl1pPr>
      <a:lvl2pPr algn="ctr" defTabSz="762000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defTabSz="762000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defTabSz="762000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defTabSz="762000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defTabSz="762000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  <a:cs typeface="Times New Roman (Hebrew)" pitchFamily="26" charset="0"/>
        </a:defRPr>
      </a:lvl6pPr>
      <a:lvl7pPr marL="914400" algn="ctr" defTabSz="762000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  <a:cs typeface="Times New Roman (Hebrew)" pitchFamily="26" charset="0"/>
        </a:defRPr>
      </a:lvl7pPr>
      <a:lvl8pPr marL="1371600" algn="ctr" defTabSz="762000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  <a:cs typeface="Times New Roman (Hebrew)" pitchFamily="26" charset="0"/>
        </a:defRPr>
      </a:lvl8pPr>
      <a:lvl9pPr marL="1828800" algn="ctr" defTabSz="762000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  <a:cs typeface="Times New Roman (Hebrew)" pitchFamily="26" charset="0"/>
        </a:defRPr>
      </a:lvl9pPr>
    </p:titleStyle>
    <p:bodyStyle>
      <a:lvl1pPr marL="342900" indent="-342900" algn="r" defTabSz="762000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Times New Roman" pitchFamily="18" charset="0"/>
        </a:defRPr>
      </a:lvl1pPr>
      <a:lvl2pPr marL="742950" indent="-285750" algn="r" defTabSz="762000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Times New Roman (Hebrew)" pitchFamily="26" charset="0"/>
          <a:cs typeface="Times New Roman" pitchFamily="18" charset="0"/>
        </a:defRPr>
      </a:lvl2pPr>
      <a:lvl3pPr marL="1143000" indent="-228600" algn="r" defTabSz="762000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Times New Roman (Hebrew)" pitchFamily="26" charset="0"/>
          <a:cs typeface="Times New Roman" pitchFamily="18" charset="0"/>
        </a:defRPr>
      </a:lvl3pPr>
      <a:lvl4pPr marL="1562100" indent="-228600" algn="r" defTabSz="762000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Times New Roman (Hebrew)" pitchFamily="26" charset="0"/>
          <a:cs typeface="Times New Roman" pitchFamily="18" charset="0"/>
        </a:defRPr>
      </a:lvl4pPr>
      <a:lvl5pPr marL="1981200" indent="-228600" algn="r" defTabSz="762000" rtl="1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Times New Roman (Hebrew)" pitchFamily="26" charset="0"/>
          <a:cs typeface="Times New Roman" pitchFamily="18" charset="0"/>
        </a:defRPr>
      </a:lvl5pPr>
      <a:lvl6pPr marL="2438400" indent="-228600" algn="r" defTabSz="762000" rtl="1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895600" indent="-228600" algn="r" defTabSz="762000" rtl="1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352800" indent="-228600" algn="r" defTabSz="762000" rtl="1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10000" indent="-228600" algn="r" defTabSz="762000" rtl="1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כותרת 1"/>
          <p:cNvSpPr>
            <a:spLocks noGrp="1"/>
          </p:cNvSpPr>
          <p:nvPr>
            <p:ph type="title"/>
          </p:nvPr>
        </p:nvSpPr>
        <p:spPr>
          <a:xfrm>
            <a:off x="571500" y="285750"/>
            <a:ext cx="8101013" cy="1143000"/>
          </a:xfrm>
        </p:spPr>
        <p:txBody>
          <a:bodyPr/>
          <a:lstStyle/>
          <a:p>
            <a:r>
              <a:rPr lang="he-IL" b="1" smtClean="0">
                <a:solidFill>
                  <a:schemeClr val="bg1"/>
                </a:solidFill>
              </a:rPr>
              <a:t>בית חינוך גליל מערבי </a:t>
            </a:r>
            <a:r>
              <a:rPr lang="en-US" b="1" smtClean="0">
                <a:solidFill>
                  <a:schemeClr val="bg1"/>
                </a:solidFill>
              </a:rPr>
              <a:t/>
            </a:r>
            <a:br>
              <a:rPr lang="en-US" b="1" smtClean="0">
                <a:solidFill>
                  <a:schemeClr val="bg1"/>
                </a:solidFill>
              </a:rPr>
            </a:br>
            <a:r>
              <a:rPr lang="he-IL" b="1" smtClean="0">
                <a:solidFill>
                  <a:schemeClr val="bg1"/>
                </a:solidFill>
              </a:rPr>
              <a:t>יום הזיכרון לחללי מערכות ישראל תשע"ג</a:t>
            </a:r>
          </a:p>
        </p:txBody>
      </p:sp>
      <p:sp>
        <p:nvSpPr>
          <p:cNvPr id="205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smtClean="0"/>
          </a:p>
        </p:txBody>
      </p:sp>
      <p:pic>
        <p:nvPicPr>
          <p:cNvPr id="2052" name="תמונה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19"/>
          <a:stretch>
            <a:fillRect/>
          </a:stretch>
        </p:blipFill>
        <p:spPr bwMode="auto">
          <a:xfrm>
            <a:off x="214313" y="1714500"/>
            <a:ext cx="8715375" cy="4929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28625" y="152400"/>
            <a:ext cx="8358188" cy="63484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2075" tIns="46038" rIns="92075" bIns="46038"/>
          <a:lstStyle>
            <a:lvl1pPr marL="342900" indent="-342900" algn="r" defTabSz="762000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762000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r" defTabSz="762000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562100" indent="-228600" algn="r" defTabSz="762000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981200" indent="-228600" algn="r" defTabSz="762000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438400" indent="-228600" algn="r" defTabSz="762000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895600" indent="-228600" algn="r" defTabSz="762000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352800" indent="-228600" algn="r" defTabSz="762000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10000" indent="-228600" algn="r" defTabSz="762000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he-IL" sz="7200" dirty="0" err="1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יִזְכֹּר</a:t>
            </a:r>
            <a:r>
              <a:rPr lang="he-IL" sz="5400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en-US" sz="5400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5400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עם ישראל את בניו ובנותיו</a:t>
            </a:r>
            <a:endParaRPr lang="en-US" dirty="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0" indent="0">
              <a:buFontTx/>
              <a:buNone/>
              <a:defRPr/>
            </a:pPr>
            <a:r>
              <a:rPr lang="he-IL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אשר חרפו נפשם במאבק על המדינה-בדרך</a:t>
            </a:r>
            <a:endParaRPr lang="en-US" dirty="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0" indent="0">
              <a:buFontTx/>
              <a:buNone/>
              <a:defRPr/>
            </a:pPr>
            <a:r>
              <a:rPr lang="he-IL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ואת חיילי צבא-ההגנה-לישראל</a:t>
            </a:r>
            <a:endParaRPr lang="en-US" dirty="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0" indent="0">
              <a:buFontTx/>
              <a:buNone/>
              <a:defRPr/>
            </a:pPr>
            <a:r>
              <a:rPr lang="he-IL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אשר נפלו במלחמות ישראל</a:t>
            </a:r>
            <a:r>
              <a:rPr lang="en-US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0" indent="0">
              <a:buFontTx/>
              <a:buNone/>
              <a:defRPr/>
            </a:pPr>
            <a:r>
              <a:rPr lang="he-IL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יזכור ישראל ויתברך בזרעו ויאבל</a:t>
            </a:r>
            <a:r>
              <a:rPr lang="en-US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</a:t>
            </a:r>
          </a:p>
          <a:p>
            <a:pPr marL="0" indent="0">
              <a:buFontTx/>
              <a:buNone/>
              <a:defRPr/>
            </a:pPr>
            <a:r>
              <a:rPr lang="he-IL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על זיו העלומים וחמדת  הגבורה וקדושת</a:t>
            </a:r>
            <a:endParaRPr lang="en-US" dirty="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0" indent="0">
              <a:buFontTx/>
              <a:buNone/>
              <a:defRPr/>
            </a:pPr>
            <a:r>
              <a:rPr lang="he-IL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הרצון ומסירות הנפש אשר נספו במערכות הכבדות</a:t>
            </a:r>
            <a:r>
              <a:rPr lang="en-US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0" indent="0">
              <a:buFontTx/>
              <a:buNone/>
              <a:defRPr/>
            </a:pPr>
            <a:r>
              <a:rPr lang="he-IL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יהיו גיבורי הדרור והניצחון הנאמנים</a:t>
            </a:r>
            <a:endParaRPr lang="en-US" dirty="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0" indent="0">
              <a:buFontTx/>
              <a:buNone/>
              <a:defRPr/>
            </a:pPr>
            <a:r>
              <a:rPr lang="he-IL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והאמיצים חתומים בלב ישראל לדור דור</a:t>
            </a:r>
            <a:r>
              <a:rPr lang="en-US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en-US" sz="4000" dirty="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>
              <a:defRPr/>
            </a:pPr>
            <a:endParaRPr lang="en-US" sz="4000" dirty="0" smtClean="0">
              <a:solidFill>
                <a:schemeClr val="bg1"/>
              </a:solidFill>
              <a:cs typeface="FrankRuehl" pitchFamily="34" charset="-79"/>
            </a:endParaRPr>
          </a:p>
        </p:txBody>
      </p:sp>
    </p:spTree>
  </p:cSld>
  <p:clrMapOvr>
    <a:masterClrMapping/>
  </p:clrMapOvr>
  <p:transition advTm="8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914400" y="214313"/>
            <a:ext cx="7473950" cy="6643687"/>
          </a:xfrm>
          <a:noFill/>
        </p:spPr>
        <p:txBody>
          <a:bodyPr/>
          <a:lstStyle/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הצבי ישראל על-במותיך חלל איך נפלו גיבורים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אל-תגידו בגת אל-תבשרו בחוצות אשקלון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פן-תשמחנה בנות פלישתים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פן-תעלוזנה בנות הערלים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הרי בגלבוע אל-טל ואל-מטר עליכם ושדה תרומות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כי שם נגעל מגן גיבורים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מגן שאול בלי משיח בשמן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מדם חללים מחלב גיבורים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קשת יהונתן לא נסוג אחור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וחרב שאול לא תשוב ריקם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  <a:endParaRPr lang="he-IL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שאול ויהונתן הנאהבים והנעימים בחייהם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</a:t>
            </a: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ובמותם לא נפרדו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מנשרים קלו מאריות גברו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בנות ישראל אל-שאול בכינה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המלבישכם שני עם-עדנים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המעלה עדי זהב על לבושכן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איך נפלו גיבורים בתוך המלחמה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יהונתן על-במותיך חלל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צר לי עליך אחי יהונתן  נעמת לי מאוד</a:t>
            </a:r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נפלאתה אהבתך לי מאהבת נשים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</a:p>
          <a:p>
            <a:pPr marL="342900" indent="-342900" algn="r"/>
            <a:r>
              <a:rPr lang="he-IL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איך נפלו גיבורים ויאבדו כלי מלחמה</a:t>
            </a:r>
            <a:r>
              <a:rPr lang="en-US" sz="1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</a:p>
          <a:p>
            <a:pPr marL="342900" indent="-342900" algn="l"/>
            <a:r>
              <a:rPr lang="en-US" sz="1600" smtClean="0">
                <a:solidFill>
                  <a:schemeClr val="bg1"/>
                </a:solidFill>
                <a:cs typeface="FrankRuehl" pitchFamily="34" charset="-79"/>
              </a:rPr>
              <a:t>                                                  </a:t>
            </a:r>
            <a:r>
              <a:rPr lang="he-IL" sz="1600" smtClean="0">
                <a:solidFill>
                  <a:schemeClr val="bg1"/>
                </a:solidFill>
                <a:cs typeface="FrankRuehl" pitchFamily="34" charset="-79"/>
              </a:rPr>
              <a:t>שמואל ב</a:t>
            </a:r>
            <a:r>
              <a:rPr lang="en-US" sz="1600" smtClean="0">
                <a:solidFill>
                  <a:schemeClr val="bg1"/>
                </a:solidFill>
                <a:cs typeface="FrankRuehl" pitchFamily="34" charset="-79"/>
              </a:rPr>
              <a:t>’, </a:t>
            </a:r>
            <a:r>
              <a:rPr lang="he-IL" sz="1600" smtClean="0">
                <a:solidFill>
                  <a:schemeClr val="bg1"/>
                </a:solidFill>
                <a:cs typeface="FrankRuehl" pitchFamily="34" charset="-79"/>
              </a:rPr>
              <a:t>א</a:t>
            </a:r>
            <a:r>
              <a:rPr lang="en-US" sz="1600" smtClean="0">
                <a:solidFill>
                  <a:schemeClr val="bg1"/>
                </a:solidFill>
                <a:cs typeface="FrankRuehl" pitchFamily="34" charset="-79"/>
              </a:rPr>
              <a:t>’, </a:t>
            </a:r>
            <a:r>
              <a:rPr lang="he-IL" sz="1600" smtClean="0">
                <a:solidFill>
                  <a:schemeClr val="bg1"/>
                </a:solidFill>
                <a:cs typeface="FrankRuehl" pitchFamily="34" charset="-79"/>
              </a:rPr>
              <a:t>פס’ יט</a:t>
            </a:r>
            <a:r>
              <a:rPr lang="en-US" sz="1600" smtClean="0">
                <a:solidFill>
                  <a:schemeClr val="bg1"/>
                </a:solidFill>
                <a:cs typeface="FrankRuehl" pitchFamily="34" charset="-79"/>
              </a:rPr>
              <a:t>-</a:t>
            </a:r>
            <a:r>
              <a:rPr lang="he-IL" sz="1600" smtClean="0">
                <a:solidFill>
                  <a:schemeClr val="bg1"/>
                </a:solidFill>
                <a:cs typeface="FrankRuehl" pitchFamily="34" charset="-79"/>
              </a:rPr>
              <a:t>כז</a:t>
            </a:r>
            <a:endParaRPr lang="en-US" sz="1600" smtClean="0">
              <a:solidFill>
                <a:schemeClr val="bg1"/>
              </a:solidFill>
              <a:cs typeface="FrankRuehl" pitchFamily="34" charset="-79"/>
            </a:endParaRPr>
          </a:p>
          <a:p>
            <a:pPr marL="342900" indent="-342900" algn="r"/>
            <a:endParaRPr lang="en-US" sz="1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endParaRPr lang="en-US" sz="1600" smtClean="0">
              <a:solidFill>
                <a:schemeClr val="bg1"/>
              </a:solidFill>
              <a:cs typeface="FrankRuehl" pitchFamily="34" charset="-79"/>
            </a:endParaRPr>
          </a:p>
          <a:p>
            <a:pPr marL="342900" indent="-342900" algn="r"/>
            <a:endParaRPr lang="en-US" sz="1600" smtClean="0">
              <a:solidFill>
                <a:schemeClr val="bg1"/>
              </a:solidFill>
              <a:cs typeface="FrankRuehl" pitchFamily="34" charset="-79"/>
            </a:endParaRPr>
          </a:p>
          <a:p>
            <a:pPr marL="342900" indent="-342900" algn="r"/>
            <a:endParaRPr lang="en-US" sz="1600" smtClean="0">
              <a:solidFill>
                <a:schemeClr val="bg1"/>
              </a:solidFill>
              <a:cs typeface="FrankRuehl" pitchFamily="34" charset="-79"/>
            </a:endParaRPr>
          </a:p>
        </p:txBody>
      </p:sp>
    </p:spTree>
  </p:cSld>
  <p:clrMapOvr>
    <a:masterClrMapping/>
  </p:clrMapOvr>
  <p:transition advTm="14933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857625" y="2214563"/>
            <a:ext cx="5143500" cy="132397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יוסי בורגין ז”ל </a:t>
            </a:r>
            <a: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משבי ציון </a:t>
            </a:r>
            <a:endParaRPr lang="en-US" sz="40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5123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00125"/>
            <a:ext cx="3392488" cy="4792663"/>
          </a:xfrm>
          <a:prstGeom prst="rect">
            <a:avLst/>
          </a:prstGeom>
          <a:solidFill>
            <a:srgbClr val="3366CC"/>
          </a:solidFill>
          <a:ln w="508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5124" name="Rectangle 2"/>
          <p:cNvSpPr>
            <a:spLocks noChangeArrowheads="1"/>
          </p:cNvSpPr>
          <p:nvPr/>
        </p:nvSpPr>
        <p:spPr bwMode="auto">
          <a:xfrm>
            <a:off x="3857625" y="3644900"/>
            <a:ext cx="5035550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לאה ודוד זִכְרָם לברכה.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1939 בחיפה.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בקרב בעמק דותן במלחמת ששת הימים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כ"ז באייר תשכ"ז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27.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5125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ChangeArrowheads="1"/>
          </p:cNvSpPr>
          <p:nvPr/>
        </p:nvSpPr>
        <p:spPr bwMode="auto">
          <a:xfrm>
            <a:off x="3857625" y="2143125"/>
            <a:ext cx="54292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pPr algn="ctr" defTabSz="762000"/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כרמי ישראל (וינשטיין) ז”ל</a:t>
            </a:r>
            <a:b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מבן עמי </a:t>
            </a:r>
            <a:endParaRPr lang="en-US" sz="40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3997325" y="3500438"/>
            <a:ext cx="4895850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דוד וסילביה זִכְרָם לברכה.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1946 במצרים.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בעת מילוי תפקידו בצוללת "דקר"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כ"ט בטבת תשכ"ח,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22.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6148" name="תמונה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08050"/>
            <a:ext cx="3455988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62025"/>
            <a:ext cx="3455987" cy="484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2981325" y="2514600"/>
            <a:ext cx="670401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pPr algn="ctr" defTabSz="762000"/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אליעזר זלמונוביץ ז”ל</a:t>
            </a:r>
            <a: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שלומי</a:t>
            </a:r>
            <a:endParaRPr lang="en-US" sz="40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843213" y="692150"/>
            <a:ext cx="5948362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7173" name="Rectangle 2"/>
          <p:cNvSpPr>
            <a:spLocks noChangeArrowheads="1"/>
          </p:cNvSpPr>
          <p:nvPr/>
        </p:nvSpPr>
        <p:spPr bwMode="auto">
          <a:xfrm>
            <a:off x="3779838" y="3573463"/>
            <a:ext cx="4895850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זלמן ורבקה זִכְרָם לִבְרָכָה.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1949 בחדרה.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בקרב כארמה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כ"א באדר תשכ"ח,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19.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7174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877888"/>
            <a:ext cx="3455987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481513" y="2428875"/>
            <a:ext cx="4267200" cy="838200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ראובן טמיר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מרגבה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8196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2"/>
          <p:cNvSpPr>
            <a:spLocks noChangeArrowheads="1"/>
          </p:cNvSpPr>
          <p:nvPr/>
        </p:nvSpPr>
        <p:spPr bwMode="auto">
          <a:xfrm>
            <a:off x="3924300" y="3502025"/>
            <a:ext cx="4895850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יהודה, זִכְרוֹ לברכה, וּברכה.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1948 בקיבוץ גַּלְעֵד.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בִּפְעולה בירדן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ו' בכסלו תשכ"ט,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20.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571875" y="3546475"/>
            <a:ext cx="5464175" cy="23082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צבי וּפניה זִכְרָם לברכה.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1949 בגרמניה  ובאותה שנה עלה ארצה.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בקרב עם צבא ירדן,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ג' באייר תשכ"ט,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20.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071938" y="2357438"/>
            <a:ext cx="504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defTabSz="762000">
              <a:defRPr/>
            </a:pPr>
            <a:r>
              <a:rPr lang="he-IL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יוסי </a:t>
            </a:r>
            <a:r>
              <a:rPr lang="he-IL" sz="4000" kern="0" dirty="0" err="1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פכטר</a:t>
            </a:r>
            <a:r>
              <a:rPr lang="he-IL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 </a:t>
            </a:r>
            <a:r>
              <a:rPr lang="he-IL" sz="4000" kern="0" dirty="0" err="1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ז”ל</a:t>
            </a:r>
            <a: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/>
            </a:r>
            <a:b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</a:br>
            <a:r>
              <a:rPr lang="he-IL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בן עמי</a:t>
            </a:r>
            <a:endParaRPr lang="en-US" sz="4000" kern="0" dirty="0">
              <a:solidFill>
                <a:schemeClr val="bg1"/>
              </a:solidFill>
              <a:latin typeface="David" pitchFamily="34" charset="-79"/>
              <a:ea typeface="+mj-ea"/>
              <a:cs typeface="David" pitchFamily="34" charset="-79"/>
            </a:endParaRPr>
          </a:p>
        </p:txBody>
      </p:sp>
      <p:pic>
        <p:nvPicPr>
          <p:cNvPr id="9220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14375"/>
            <a:ext cx="3500438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30275"/>
            <a:ext cx="3671888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000500" y="2357438"/>
            <a:ext cx="5143500" cy="1066800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יוסי קליין ז”ל</a:t>
            </a:r>
            <a:b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נהריה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4067175" y="3573463"/>
            <a:ext cx="4897438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בנימין, זכרו לברכה, ודינה.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1949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במלחמת ההתשה בתעלת סואץ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כ"ו באייר תשכ"ט,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19.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0245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087813" y="620713"/>
            <a:ext cx="4876800" cy="1295400"/>
          </a:xfrm>
          <a:noFill/>
        </p:spPr>
        <p:txBody>
          <a:bodyPr/>
          <a:lstStyle/>
          <a:p>
            <a:r>
              <a:rPr lang="he-IL" sz="6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שְכוֹל</a:t>
            </a:r>
            <a:endParaRPr lang="en-US" sz="6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3225" y="1989138"/>
            <a:ext cx="5562600" cy="4267200"/>
          </a:xfrm>
          <a:noFill/>
        </p:spPr>
        <p:txBody>
          <a:bodyPr/>
          <a:lstStyle/>
          <a:p>
            <a:pPr marL="342900" indent="-342900" algn="r"/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“</a:t>
            </a: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בני גדול ושתקן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ואני פה כּותֹונֶת של חג לו תופרת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הוא הלך בשדות הוא יגיע עד כאן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,</a:t>
            </a:r>
          </a:p>
          <a:p>
            <a:pPr marL="342900" indent="-342900" algn="r"/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הוא נושא בליבו כדור של עופרת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”</a:t>
            </a:r>
          </a:p>
          <a:p>
            <a:pPr marL="342900" indent="-342900" algn="r"/>
            <a:endParaRPr lang="en-US" smtClean="0">
              <a:solidFill>
                <a:schemeClr val="bg1"/>
              </a:solidFill>
            </a:endParaRPr>
          </a:p>
          <a:p>
            <a:pPr marL="342900" indent="-342900" algn="r"/>
            <a:r>
              <a:rPr lang="en-US" sz="23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                                            </a:t>
            </a:r>
            <a:r>
              <a:rPr lang="he-IL" sz="23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נתן אלתרמן</a:t>
            </a:r>
            <a:endParaRPr lang="en-US" sz="23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  <p:transition spd="slow" advTm="8750"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08050"/>
            <a:ext cx="3800475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071938" y="2143125"/>
            <a:ext cx="5072062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pPr algn="ctr" defTabSz="762000"/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מאיר דמרי ז”ל</a:t>
            </a:r>
            <a: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עבדון</a:t>
            </a:r>
          </a:p>
        </p:txBody>
      </p:sp>
      <p:sp>
        <p:nvSpPr>
          <p:cNvPr id="12292" name="Rectangle 2"/>
          <p:cNvSpPr>
            <a:spLocks noChangeArrowheads="1"/>
          </p:cNvSpPr>
          <p:nvPr/>
        </p:nvSpPr>
        <p:spPr bwMode="auto">
          <a:xfrm>
            <a:off x="4140200" y="3546475"/>
            <a:ext cx="4895850" cy="23082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פנחס ושושנה זכרה לברכה.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בִּשנת 1948 בטוניס, 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עלה ארצה בשנת 1952.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במהלך שירותו הצבאי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כ"ח באב תשכ"ט,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21.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2293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3776663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000500" y="2428875"/>
            <a:ext cx="5143500" cy="1143000"/>
          </a:xfrm>
          <a:noFill/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דני ילירד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מכרמיאל</a:t>
            </a:r>
            <a:b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316" name="Rectangle 2"/>
          <p:cNvSpPr>
            <a:spLocks noChangeArrowheads="1"/>
          </p:cNvSpPr>
          <p:nvPr/>
        </p:nvSpPr>
        <p:spPr bwMode="auto">
          <a:xfrm>
            <a:off x="4140200" y="3546475"/>
            <a:ext cx="4895850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שלמה, זכרו לברכה, וּפֶלָה.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1950, בתל אביב.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בעת מילוי תפקידו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כ"ב באלול תשכ"ט,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19.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3317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140200" y="3546475"/>
            <a:ext cx="4895850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בת יהושע וסטפי זִכְרָם לִבְרָכָה.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נולדה בשנת 1952 בנהריה.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נפלה בעת שירותה הצבאי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כ"ז בתמוז תש"ל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והיא בת 19.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29063" y="2247900"/>
            <a:ext cx="5000625" cy="132397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ברכה שפיגל ז”ל</a:t>
            </a:r>
            <a: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משבי ציון </a:t>
            </a:r>
            <a:endParaRPr lang="en-US" sz="40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4340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08038"/>
            <a:ext cx="3578225" cy="4727575"/>
          </a:xfrm>
          <a:prstGeom prst="rect">
            <a:avLst/>
          </a:prstGeom>
          <a:solidFill>
            <a:schemeClr val="tx2"/>
          </a:solidFill>
          <a:ln w="1270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ransition advTm="7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0" y="762000"/>
            <a:ext cx="7620000" cy="4343400"/>
          </a:xfrm>
          <a:noFill/>
        </p:spPr>
        <p:txBody>
          <a:bodyPr/>
          <a:lstStyle/>
          <a:p>
            <a:pPr marL="342900" indent="-342900" algn="r"/>
            <a:r>
              <a:rPr lang="en-US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“</a:t>
            </a:r>
            <a:r>
              <a:rPr lang="he-IL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יש כוכבים שאורם מגיע ארצה</a:t>
            </a:r>
            <a:r>
              <a:rPr lang="en-US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,</a:t>
            </a:r>
          </a:p>
          <a:p>
            <a:pPr marL="342900" indent="-342900" algn="r"/>
            <a:r>
              <a:rPr lang="he-IL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רק כאשר הם עצמם אבדו ואינם</a:t>
            </a:r>
            <a:r>
              <a:rPr lang="en-US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algn="r"/>
            <a:r>
              <a:rPr lang="he-IL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יש אנשים שזיו זכרם מאיר</a:t>
            </a:r>
            <a:endParaRPr lang="en-US" sz="36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כאשר הם עצמם אינם יותר בתוכנו</a:t>
            </a:r>
            <a:r>
              <a:rPr lang="en-US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algn="r"/>
            <a:r>
              <a:rPr lang="he-IL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אורות אלה המבהיקים בחשכת הליל</a:t>
            </a:r>
            <a:r>
              <a:rPr lang="en-US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marL="342900" indent="-342900" algn="r"/>
            <a:r>
              <a:rPr lang="he-IL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הם הם שמראים לאדם את הדרך</a:t>
            </a:r>
            <a:r>
              <a:rPr lang="en-US" sz="36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”.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endParaRPr lang="en-US" smtClean="0">
              <a:solidFill>
                <a:schemeClr val="bg1"/>
              </a:solidFill>
              <a:cs typeface="FrankRuehl" pitchFamily="34" charset="-79"/>
            </a:endParaRPr>
          </a:p>
          <a:p>
            <a:pPr marL="342900" indent="-342900" algn="r"/>
            <a:r>
              <a:rPr lang="en-US" sz="2800" smtClean="0">
                <a:solidFill>
                  <a:schemeClr val="bg1"/>
                </a:solidFill>
                <a:cs typeface="FrankRuehl" pitchFamily="34" charset="-79"/>
              </a:rPr>
              <a:t>                                                  </a:t>
            </a:r>
            <a:r>
              <a:rPr lang="he-IL" sz="29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חנה סנש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en-US" smtClean="0">
                <a:solidFill>
                  <a:schemeClr val="bg1"/>
                </a:solidFill>
                <a:cs typeface="FrankRuehl" pitchFamily="34" charset="-79"/>
              </a:rPr>
              <a:t>                            </a:t>
            </a:r>
          </a:p>
        </p:txBody>
      </p:sp>
    </p:spTree>
  </p:cSld>
  <p:clrMapOvr>
    <a:masterClrMapping/>
  </p:clrMapOvr>
  <p:transition advTm="9583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36613"/>
            <a:ext cx="371475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4140200" y="3546475"/>
            <a:ext cx="4895850" cy="1570038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שלמה וליסי זִכְרָם לברכה.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1952 בקיבוץ גַּלְעֵד.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ביום כ"ו בתשרי תשל"א,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18.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4000500" y="2428875"/>
            <a:ext cx="5143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pPr algn="ctr" defTabSz="762000"/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אילן גרניט (גרוטקרק) ז”ל</a:t>
            </a:r>
            <a: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40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מרגבה</a:t>
            </a:r>
          </a:p>
        </p:txBody>
      </p:sp>
      <p:pic>
        <p:nvPicPr>
          <p:cNvPr id="16389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36613"/>
            <a:ext cx="3624263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929063" y="2428875"/>
            <a:ext cx="5214937" cy="1122363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יוסי ניר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(בלומנפלד)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רגבה 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4140200" y="3546475"/>
            <a:ext cx="4895850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זיגי ובתיה זִכְרָם לברכה.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1953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במהלך שירותו הצבאי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ד' בכסלו תשל"ג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19.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7413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65175"/>
            <a:ext cx="3744913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000500" y="2284413"/>
            <a:ext cx="5143500" cy="1287462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שמואל אסטרחן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נהריה 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8436" name="Rectangle 2"/>
          <p:cNvSpPr>
            <a:spLocks noChangeArrowheads="1"/>
          </p:cNvSpPr>
          <p:nvPr/>
        </p:nvSpPr>
        <p:spPr bwMode="auto">
          <a:xfrm>
            <a:off x="4067175" y="3500438"/>
            <a:ext cx="4897438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גרשון וחוה זִכְרָם לברכה.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בִּשנת 1947 בחיפה.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במלחמת יום הכיפורים ברמת הגולן ביום ט"ו בתשרי תשל"ד,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26.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8437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65175"/>
            <a:ext cx="3600450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786188" y="2286000"/>
            <a:ext cx="5357812" cy="1143000"/>
          </a:xfrm>
          <a:noFill/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גלעד (גילי) ליטן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נהריה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9460" name="Rectangle 2"/>
          <p:cNvSpPr>
            <a:spLocks noChangeArrowheads="1"/>
          </p:cNvSpPr>
          <p:nvPr/>
        </p:nvSpPr>
        <p:spPr bwMode="auto">
          <a:xfrm>
            <a:off x="3714750" y="3500438"/>
            <a:ext cx="5249863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איזי, זכרו לברכה, ואלישבע.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1952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בקרב על החרמון  במלחמת יום הכיפורים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כ"ו בתשרי תשל"ד, 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21.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9461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81075"/>
            <a:ext cx="3622675" cy="50117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57625" y="2286000"/>
            <a:ext cx="5286375" cy="1143000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דני סנש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עמי 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4067175" y="3500438"/>
            <a:ext cx="4897438" cy="15716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אברהם ולאה, נולד בשנת 1953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בקרב עם מחבלים בנהריה,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ה' בתמוז תשל"ד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21.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0485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52400"/>
            <a:ext cx="5181600" cy="6419850"/>
          </a:xfrm>
          <a:noFill/>
        </p:spPr>
        <p:txBody>
          <a:bodyPr/>
          <a:lstStyle/>
          <a:p>
            <a:pPr marL="342900" indent="-342900" algn="r"/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אלה ששוב לא יהיו</a:t>
            </a:r>
            <a:endParaRPr lang="en-US" sz="3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אלה ששוב לא נפגוש</a:t>
            </a:r>
            <a:endParaRPr lang="en-US" sz="3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אלה שלא יצחקו לעולם</a:t>
            </a:r>
            <a:endParaRPr lang="en-US" sz="3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אלה שקמו מול האש</a:t>
            </a:r>
            <a:endParaRPr lang="en-US" sz="3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אלה שרצו בראש</a:t>
            </a:r>
            <a:endParaRPr lang="en-US" sz="3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כל שהיו ואינם, </a:t>
            </a:r>
            <a:r>
              <a:rPr lang="he-IL" sz="3000" smtClean="0">
                <a:solidFill>
                  <a:srgbClr val="FF3300"/>
                </a:solidFill>
                <a:latin typeface="David" pitchFamily="34" charset="-79"/>
                <a:cs typeface="David" pitchFamily="34" charset="-79"/>
              </a:rPr>
              <a:t>עוד ישנם</a:t>
            </a:r>
            <a:r>
              <a:rPr lang="en-US" sz="3000" smtClean="0">
                <a:solidFill>
                  <a:srgbClr val="FF3300"/>
                </a:solidFill>
                <a:latin typeface="David" pitchFamily="34" charset="-79"/>
                <a:cs typeface="David" pitchFamily="34" charset="-79"/>
              </a:rPr>
              <a:t>!</a:t>
            </a:r>
          </a:p>
          <a:p>
            <a:pPr marL="342900" indent="-342900" algn="r"/>
            <a:r>
              <a:rPr lang="he-IL" sz="3000" smtClean="0">
                <a:solidFill>
                  <a:srgbClr val="FF3300"/>
                </a:solidFill>
                <a:latin typeface="David" pitchFamily="34" charset="-79"/>
                <a:cs typeface="David" pitchFamily="34" charset="-79"/>
              </a:rPr>
              <a:t>הם ישנם</a:t>
            </a:r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בליבם של כולם</a:t>
            </a:r>
            <a:endParaRPr lang="en-US" sz="3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3000" smtClean="0">
                <a:solidFill>
                  <a:srgbClr val="FF3300"/>
                </a:solidFill>
                <a:latin typeface="David" pitchFamily="34" charset="-79"/>
                <a:cs typeface="David" pitchFamily="34" charset="-79"/>
              </a:rPr>
              <a:t>הם ישנם</a:t>
            </a:r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ויהיו לעולם</a:t>
            </a:r>
            <a:endParaRPr lang="en-US" sz="3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בחיוך הנפלא</a:t>
            </a:r>
            <a:endParaRPr lang="en-US" sz="3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בצרורות המקלע</a:t>
            </a:r>
            <a:r>
              <a:rPr lang="en-US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</a:t>
            </a:r>
          </a:p>
          <a:p>
            <a:pPr marL="342900" indent="-342900" algn="r"/>
            <a:r>
              <a:rPr lang="he-IL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בשתיקה ובבכי החם</a:t>
            </a:r>
            <a:r>
              <a:rPr lang="en-US" sz="3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en-US" sz="29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endParaRPr lang="en-US" sz="2900" smtClean="0">
              <a:solidFill>
                <a:schemeClr val="bg1"/>
              </a:solidFill>
              <a:cs typeface="FrankRuehl" pitchFamily="34" charset="-79"/>
            </a:endParaRPr>
          </a:p>
        </p:txBody>
      </p:sp>
    </p:spTree>
  </p:cSld>
  <p:clrMapOvr>
    <a:masterClrMapping/>
  </p:clrMapOvr>
  <p:transition advTm="12167">
    <p:cover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786188" y="2286000"/>
            <a:ext cx="5357812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defTabSz="762000">
              <a:defRPr/>
            </a:pPr>
            <a:r>
              <a:rPr lang="he-IL" sz="4000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אבי (אלברט) אדרי </a:t>
            </a:r>
            <a:r>
              <a:rPr lang="he-IL" sz="4000" kern="0" dirty="0" err="1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ז”ל</a:t>
            </a:r>
            <a: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/>
            </a:r>
            <a:b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</a:br>
            <a:r>
              <a:rPr lang="he-IL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מעלות </a:t>
            </a:r>
            <a:endParaRPr lang="en-US" sz="4000" kern="0" dirty="0">
              <a:solidFill>
                <a:schemeClr val="bg1"/>
              </a:solidFill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3995738" y="3500438"/>
            <a:ext cx="4897437" cy="15716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יצחק וזוהרה, נולד בשנת 1951 במרוקו.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בעת מילוי תפקידו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ח' בתמוז תשל"ה,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24.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2532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תמונה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81075"/>
            <a:ext cx="360045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3843337" cy="553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000500" y="2286000"/>
            <a:ext cx="5143500" cy="1270000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דוד סקלר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מעלות 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3556" name="Rectangle 2"/>
          <p:cNvSpPr>
            <a:spLocks noChangeArrowheads="1"/>
          </p:cNvSpPr>
          <p:nvPr/>
        </p:nvSpPr>
        <p:spPr bwMode="auto">
          <a:xfrm>
            <a:off x="4067175" y="3500438"/>
            <a:ext cx="4897438" cy="2309812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הרברט וחיה.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1962 בארצות הברית. 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עלה ארצה בשנת 1971.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בקרב על ביירות במבצע "שלום הגליל" ביום י"ד בתמוז תשמ"ב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20.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3557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3867150" cy="53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071938" y="2214563"/>
            <a:ext cx="5072062" cy="1358900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עוזי צדיקיאן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נתיב השיירה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4580" name="Rectangle 2"/>
          <p:cNvSpPr>
            <a:spLocks noChangeArrowheads="1"/>
          </p:cNvSpPr>
          <p:nvPr/>
        </p:nvSpPr>
        <p:spPr bwMode="auto">
          <a:xfrm>
            <a:off x="4356100" y="3500438"/>
            <a:ext cx="4608513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שוקט וּפנחס.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1961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בקרבות בלבנון בחזרה מג'בל ברוך בכ"ב באלול תשמ"ב,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21.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4581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2150"/>
            <a:ext cx="3657600" cy="506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000500" y="2214563"/>
            <a:ext cx="5143500" cy="1214437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מימון (מומי) דהן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פקיעין 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4067175" y="3500438"/>
            <a:ext cx="4897438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מסעוד ורבקה.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בִּשנת 1963 בנהריה.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במהלך שירותו הצבאי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כ"ט באב תשמ"ג, 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20.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5605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0713"/>
            <a:ext cx="3668713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000500" y="2286000"/>
            <a:ext cx="5143500" cy="1143000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מאיר כהן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גורן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6628" name="Rectangle 2"/>
          <p:cNvSpPr>
            <a:spLocks noChangeArrowheads="1"/>
          </p:cNvSpPr>
          <p:nvPr/>
        </p:nvSpPr>
        <p:spPr bwMode="auto">
          <a:xfrm>
            <a:off x="4067175" y="3500438"/>
            <a:ext cx="4897438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אליהו, זכרו לברכה, וחיה.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1963 במושב גורן.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בהיתקלות עם מחבלים בצור שֶׁבִּלְבנון ביום י"א בחשוון תשמ"ד,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20.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6629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625" y="0"/>
            <a:ext cx="7772400" cy="1143000"/>
          </a:xfrm>
          <a:noFill/>
        </p:spPr>
        <p:txBody>
          <a:bodyPr/>
          <a:lstStyle/>
          <a:p>
            <a:r>
              <a:rPr lang="he-IL" sz="5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החול יזכור/</a:t>
            </a:r>
            <a:r>
              <a:rPr lang="he-IL" sz="24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מילים: נתן יונתן לחן: נחום היימן</a:t>
            </a:r>
            <a:r>
              <a:rPr lang="en-US" sz="24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en-US" sz="2400" smtClean="0">
                <a:solidFill>
                  <a:schemeClr val="bg1"/>
                </a:solidFill>
              </a:rPr>
              <a:t/>
            </a:r>
            <a:br>
              <a:rPr lang="en-US" sz="2400" smtClean="0">
                <a:solidFill>
                  <a:schemeClr val="bg1"/>
                </a:solidFill>
              </a:rPr>
            </a:br>
            <a:endParaRPr lang="en-US" sz="2400" smtClean="0">
              <a:solidFill>
                <a:schemeClr val="bg1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785813"/>
            <a:ext cx="6429375" cy="6072187"/>
          </a:xfrm>
          <a:noFill/>
        </p:spPr>
        <p:txBody>
          <a:bodyPr/>
          <a:lstStyle/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החול יזכור את הגלים אבל לקצף אין זוכר</a:t>
            </a:r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זולת ההם אשר עברו עם רוח לילה מאחר</a:t>
            </a:r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מזכורנם הוא לעולם לא ימחה</a:t>
            </a:r>
            <a:r>
              <a:rPr lang="en-US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algn="r"/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כמוהו גם על חוף ליבם רטט אז משהו חיור</a:t>
            </a:r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והם רשמו בתוך החול שהירח העובר</a:t>
            </a:r>
            <a:r>
              <a:rPr lang="en-US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</a:t>
            </a: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האיר פתאום פנים זרות ושחוק רפה</a:t>
            </a:r>
            <a:r>
              <a:rPr lang="en-US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algn="r"/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הכל  ישוב אל המצולות זולת הקצף הלבן</a:t>
            </a:r>
            <a:r>
              <a:rPr lang="en-US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נרות הלילה דעכו. הידידות האהבה</a:t>
            </a:r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הנעורים שבאו פתע אל סופם</a:t>
            </a:r>
            <a:r>
              <a:rPr lang="en-US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algn="r"/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היו שם קונכיות ריקות שנהמו קינה של ים</a:t>
            </a:r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ובית עלמין על הגבעות</a:t>
            </a:r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ושנים שחלפו דומם</a:t>
            </a:r>
            <a:endParaRPr lang="en-US" sz="20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בין החצב והקברים והשקמה</a:t>
            </a:r>
            <a:r>
              <a:rPr lang="en-US" sz="20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algn="r"/>
            <a:endParaRPr lang="en-US" sz="2000" smtClean="0">
              <a:solidFill>
                <a:schemeClr val="bg1"/>
              </a:solidFill>
              <a:cs typeface="FrankRuehl" pitchFamily="34" charset="-79"/>
            </a:endParaRPr>
          </a:p>
          <a:p>
            <a:pPr marL="342900" indent="-342900" algn="r"/>
            <a:endParaRPr lang="en-US" sz="2000" smtClean="0">
              <a:solidFill>
                <a:schemeClr val="bg1"/>
              </a:solidFill>
              <a:cs typeface="FrankRuehl" pitchFamily="34" charset="-79"/>
            </a:endParaRPr>
          </a:p>
          <a:p>
            <a:pPr marL="342900" indent="-342900" algn="r"/>
            <a:endParaRPr lang="en-US" sz="2000" smtClean="0">
              <a:solidFill>
                <a:schemeClr val="bg1"/>
              </a:solidFill>
              <a:cs typeface="FrankRuehl" pitchFamily="34" charset="-79"/>
            </a:endParaRPr>
          </a:p>
        </p:txBody>
      </p:sp>
    </p:spTree>
  </p:cSld>
  <p:clrMapOvr>
    <a:masterClrMapping/>
  </p:clrMapOvr>
  <p:transition advTm="14200">
    <p:cover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65175"/>
            <a:ext cx="3509963" cy="511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929063" y="2143125"/>
            <a:ext cx="5214937" cy="143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defTabSz="762000">
              <a:defRPr/>
            </a:pPr>
            <a:r>
              <a:rPr lang="he-IL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רמזי וחש - גני </a:t>
            </a:r>
            <a:r>
              <a:rPr lang="he-IL" sz="4000" kern="0" dirty="0" err="1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ז”ל</a:t>
            </a:r>
            <a: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/>
            </a:r>
            <a:b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</a:br>
            <a:r>
              <a:rPr lang="he-IL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יערה </a:t>
            </a:r>
            <a:endParaRPr lang="en-US" sz="4000" kern="0" dirty="0">
              <a:solidFill>
                <a:schemeClr val="bg1"/>
              </a:solidFill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28677" name="Rectangle 2"/>
          <p:cNvSpPr>
            <a:spLocks noChangeArrowheads="1"/>
          </p:cNvSpPr>
          <p:nvPr/>
        </p:nvSpPr>
        <p:spPr bwMode="auto">
          <a:xfrm>
            <a:off x="4211638" y="3429000"/>
            <a:ext cx="4537075" cy="1570038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פָזָע ודָלָה זִכְרָם לברכה, ממושב יערה.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בהיתקלות עם מחבלים במורדות הר דב ביום ט' באייר תשמ"ח,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27.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  <p:transition advTm="7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" y="692150"/>
            <a:ext cx="3927475" cy="539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286250" y="2290763"/>
            <a:ext cx="4857750" cy="1281112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תמיר וייס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לימן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9700" name="Rectangle 2"/>
          <p:cNvSpPr>
            <a:spLocks noChangeArrowheads="1"/>
          </p:cNvSpPr>
          <p:nvPr/>
        </p:nvSpPr>
        <p:spPr bwMode="auto">
          <a:xfrm>
            <a:off x="4427538" y="3500438"/>
            <a:ext cx="4537075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גידי ומרילה.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1966 בנהריה.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בעת מילוי תפקידו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כ"ג בחשוון תשמ"ט, 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22.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9701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65175"/>
            <a:ext cx="3416300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643313" y="2071688"/>
            <a:ext cx="5500687" cy="1428750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דני מנחם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מעונה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4211638" y="3429000"/>
            <a:ext cx="4537075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אליהו וזהרה זִכְרָם לברכה.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1957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במהלך שירותו הצבאי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י"ז בטבת תש"נ,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32.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0725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65175"/>
            <a:ext cx="3209925" cy="499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500438" y="2071688"/>
            <a:ext cx="5643562" cy="1430337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צ’רלי (שלום) שלוש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חוסן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1748" name="Rectangle 2"/>
          <p:cNvSpPr>
            <a:spLocks noChangeArrowheads="1"/>
          </p:cNvSpPr>
          <p:nvPr/>
        </p:nvSpPr>
        <p:spPr bwMode="auto">
          <a:xfrm>
            <a:off x="4211638" y="3429000"/>
            <a:ext cx="4537075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יצחק, זכרו לברכה, וחנה.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1964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בקרב עם מחבלים בירושלים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ב' בחשוון תשנ"א,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26.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1749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2150"/>
            <a:ext cx="3349625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643313" y="2428875"/>
            <a:ext cx="5500687" cy="1173163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אייל דרור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מעונה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3851275" y="3668713"/>
            <a:ext cx="4537075" cy="1200150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אתי ודוד. נולד בשנת 1974 בנהריה.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בלבנון ביום כ"א בתשרי תשנ"ו,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21. 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2773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571875" y="2286000"/>
            <a:ext cx="5572125" cy="1214438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יעקב (קובי) כהן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אבן מנחם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4071938" y="3714750"/>
            <a:ext cx="4864100" cy="1938338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 יעל, זִכְרָהּ לברכה, ושאול. 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 בשנת 1975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בעת  שירותו הצבאי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כ"ג בחשוון תשנ"ו,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20.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379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תמונה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928688"/>
            <a:ext cx="3214687" cy="507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357688" y="2286000"/>
            <a:ext cx="4786312" cy="1285875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רם לוינס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שבי ציון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4819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92150"/>
            <a:ext cx="4097338" cy="533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2"/>
          <p:cNvSpPr>
            <a:spLocks noChangeArrowheads="1"/>
          </p:cNvSpPr>
          <p:nvPr/>
        </p:nvSpPr>
        <p:spPr bwMode="auto">
          <a:xfrm>
            <a:off x="4427538" y="3573463"/>
            <a:ext cx="4537075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 מיכל וישעיהו. נולד בשבעה בפברואר 1975 בקיבוץ אייל.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בִּפְעולת השייטת בלבנון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ג' באלול תשנ"ז,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22.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4821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071938" y="2214563"/>
            <a:ext cx="5072062" cy="1430337"/>
          </a:xfrm>
          <a:noFill/>
        </p:spPr>
        <p:txBody>
          <a:bodyPr/>
          <a:lstStyle/>
          <a:p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דני עזרי ז”ל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שבי ציון</a:t>
            </a:r>
            <a:endParaRPr lang="en-US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5843" name="Picture 5" descr="A:\dani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65175"/>
            <a:ext cx="3719513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Rectangle 2"/>
          <p:cNvSpPr>
            <a:spLocks noChangeArrowheads="1"/>
          </p:cNvSpPr>
          <p:nvPr/>
        </p:nvSpPr>
        <p:spPr bwMode="auto">
          <a:xfrm>
            <a:off x="4427538" y="3573463"/>
            <a:ext cx="4537075" cy="1939925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יעל, זִכְרָהּ לברכה, וּפייר.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נולד בשנת 1974 בשוויץ.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בעת מילוי תפקידו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א' בסיוון תשנ"ח,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23.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5845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0"/>
            <a:ext cx="7772400" cy="1143000"/>
          </a:xfrm>
          <a:noFill/>
        </p:spPr>
        <p:txBody>
          <a:bodyPr/>
          <a:lstStyle/>
          <a:p>
            <a:r>
              <a:rPr lang="he-IL" sz="44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החיילים הצעירים שמתו</a:t>
            </a:r>
            <a:endParaRPr lang="en-US" sz="44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0" y="1295400"/>
            <a:ext cx="6934200" cy="4419600"/>
          </a:xfrm>
          <a:noFill/>
        </p:spPr>
        <p:txBody>
          <a:bodyPr/>
          <a:lstStyle/>
          <a:p>
            <a:pPr marL="342900" indent="-342900" algn="r"/>
            <a:r>
              <a:rPr lang="en-US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“</a:t>
            </a:r>
            <a:r>
              <a:rPr lang="he-IL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החילים הצעירים שמתו לא ידברו</a:t>
            </a:r>
            <a:r>
              <a:rPr lang="en-US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,</a:t>
            </a:r>
          </a:p>
          <a:p>
            <a:pPr marL="342900" indent="-342900" algn="r"/>
            <a:r>
              <a:rPr lang="he-IL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ובכל זאת ישמע קולם</a:t>
            </a:r>
            <a:endParaRPr lang="en-US" sz="2800" smtClean="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 algn="r"/>
            <a:r>
              <a:rPr lang="he-IL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בחלל הבתים שהדמימו</a:t>
            </a:r>
            <a:r>
              <a:rPr lang="en-US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</a:t>
            </a:r>
          </a:p>
          <a:p>
            <a:pPr marL="342900" indent="-342900" algn="r"/>
            <a:r>
              <a:rPr lang="he-IL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יש להם דומיה, המדברת בעדם בלילות</a:t>
            </a:r>
            <a:r>
              <a:rPr lang="en-US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,</a:t>
            </a:r>
          </a:p>
          <a:p>
            <a:pPr marL="342900" indent="-342900" algn="r"/>
            <a:r>
              <a:rPr lang="he-IL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ובהכות האורלוגין</a:t>
            </a:r>
            <a:r>
              <a:rPr lang="en-US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algn="r"/>
            <a:r>
              <a:rPr lang="he-IL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הם אומרים</a:t>
            </a:r>
            <a:r>
              <a:rPr lang="en-US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:</a:t>
            </a:r>
          </a:p>
          <a:p>
            <a:pPr marL="342900" indent="-342900" algn="r"/>
            <a:r>
              <a:rPr lang="en-US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    </a:t>
            </a:r>
            <a:r>
              <a:rPr lang="he-IL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צעירים היינו ומתנו</a:t>
            </a:r>
            <a:r>
              <a:rPr lang="en-US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-</a:t>
            </a:r>
          </a:p>
          <a:p>
            <a:pPr marL="342900" indent="-342900" algn="r"/>
            <a:r>
              <a:rPr lang="en-US" smtClean="0">
                <a:solidFill>
                  <a:srgbClr val="FF3300"/>
                </a:solidFill>
                <a:latin typeface="David" pitchFamily="34" charset="-79"/>
                <a:cs typeface="David" pitchFamily="34" charset="-79"/>
              </a:rPr>
              <a:t>     </a:t>
            </a:r>
            <a:r>
              <a:rPr lang="he-IL" smtClean="0">
                <a:solidFill>
                  <a:srgbClr val="FF3300"/>
                </a:solidFill>
                <a:latin typeface="David" pitchFamily="34" charset="-79"/>
                <a:cs typeface="David" pitchFamily="34" charset="-79"/>
              </a:rPr>
              <a:t>זִכְרוּנוּ</a:t>
            </a:r>
            <a:r>
              <a:rPr lang="en-US" smtClean="0">
                <a:solidFill>
                  <a:srgbClr val="FF3300"/>
                </a:solidFill>
                <a:latin typeface="David" pitchFamily="34" charset="-79"/>
                <a:cs typeface="David" pitchFamily="34" charset="-79"/>
              </a:rPr>
              <a:t>!</a:t>
            </a:r>
            <a:r>
              <a:rPr lang="en-US" sz="280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...”</a:t>
            </a:r>
            <a:r>
              <a:rPr lang="en-US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     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2743200" y="5715000"/>
            <a:ext cx="2286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algn="l" defTabSz="762000" rtl="0">
              <a:spcBef>
                <a:spcPct val="50000"/>
              </a:spcBef>
            </a:pPr>
            <a:r>
              <a:rPr lang="he-IL" sz="28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א</a:t>
            </a:r>
            <a:r>
              <a:rPr lang="en-US" sz="28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. </a:t>
            </a:r>
            <a:r>
              <a:rPr lang="he-IL" sz="28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מלקיש</a:t>
            </a:r>
            <a:endParaRPr lang="en-US" sz="28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  <p:transition advTm="11667">
    <p:cover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143375" y="2212975"/>
            <a:ext cx="5000625" cy="150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defTabSz="762000">
              <a:defRPr/>
            </a:pPr>
            <a:r>
              <a:rPr lang="he-IL" sz="4000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רז מור </a:t>
            </a:r>
            <a:r>
              <a:rPr lang="he-IL" sz="4000" kern="0" dirty="0" err="1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ז”ל</a:t>
            </a:r>
            <a: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/>
            </a:r>
            <a:b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</a:br>
            <a:r>
              <a:rPr lang="he-IL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גרנות </a:t>
            </a:r>
            <a:endParaRPr lang="en-US" sz="4000" kern="0" dirty="0">
              <a:solidFill>
                <a:schemeClr val="bg1"/>
              </a:solidFill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37892" name="Rectangle 2"/>
          <p:cNvSpPr>
            <a:spLocks noChangeArrowheads="1"/>
          </p:cNvSpPr>
          <p:nvPr/>
        </p:nvSpPr>
        <p:spPr bwMode="auto">
          <a:xfrm>
            <a:off x="4000500" y="3514725"/>
            <a:ext cx="4748213" cy="1570038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יהודית ורפי.  נולד בשנת 1983 בנהריה.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במהלך שירותו הצבאי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כ"ח בשבט תשס"ג,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19.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7893" name="תמונה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765175"/>
            <a:ext cx="3722687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cu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29063" y="2214563"/>
            <a:ext cx="5214937" cy="14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defTabSz="762000">
              <a:defRPr/>
            </a:pPr>
            <a:r>
              <a:rPr lang="he-IL" sz="4000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שלומי יצחק </a:t>
            </a:r>
            <a:r>
              <a:rPr lang="he-IL" sz="4000" kern="0" dirty="0" err="1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ז”ל</a:t>
            </a:r>
            <a: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/>
            </a:r>
            <a:b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</a:br>
            <a:r>
              <a:rPr lang="he-IL" sz="4000" kern="0" dirty="0" err="1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נהריה</a:t>
            </a:r>
            <a:r>
              <a:rPr lang="he-IL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 </a:t>
            </a:r>
            <a:endParaRPr lang="en-US" sz="4000" kern="0" dirty="0">
              <a:solidFill>
                <a:schemeClr val="bg1"/>
              </a:solidFill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38916" name="Rectangle 2"/>
          <p:cNvSpPr>
            <a:spLocks noChangeArrowheads="1"/>
          </p:cNvSpPr>
          <p:nvPr/>
        </p:nvSpPr>
        <p:spPr bwMode="auto">
          <a:xfrm>
            <a:off x="3643313" y="3514725"/>
            <a:ext cx="5105400" cy="1570038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אברהם ודבורה. נולד בשנת 1986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במהלך שירותו הצבאי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ב' בתמוז תשס"ה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19.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8917" name="תמונה 29" descr="1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5" b="12889"/>
          <a:stretch>
            <a:fillRect/>
          </a:stretch>
        </p:blipFill>
        <p:spPr bwMode="auto">
          <a:xfrm>
            <a:off x="428625" y="1285875"/>
            <a:ext cx="3240088" cy="430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214688" y="3514725"/>
            <a:ext cx="5643562" cy="1570038"/>
          </a:xfrm>
          <a:prstGeom prst="rect">
            <a:avLst/>
          </a:prstGeom>
          <a:solidFill>
            <a:schemeClr val="tx2"/>
          </a:solidFill>
          <a:ln w="50800">
            <a:solidFill>
              <a:schemeClr val="tx2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בן אלכסנדר וסבטלנה, נולד בשנת 1991 בישראל.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נפל בעת מילוי תפקידו </a:t>
            </a:r>
            <a: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ביום י' באדר תשע"ג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40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והוא בן 21.</a:t>
            </a:r>
            <a:endParaRPr lang="en-US" sz="2400">
              <a:solidFill>
                <a:schemeClr val="bg1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071938" y="2286000"/>
            <a:ext cx="5072062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defTabSz="762000">
              <a:defRPr/>
            </a:pPr>
            <a:r>
              <a:rPr lang="he-IL" sz="4000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צחי </a:t>
            </a:r>
            <a:r>
              <a:rPr lang="he-IL" sz="4000" dirty="0" err="1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קוגן</a:t>
            </a:r>
            <a:r>
              <a:rPr lang="he-IL" sz="4000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4000" kern="0" dirty="0" err="1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ז”ל</a:t>
            </a:r>
            <a: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/>
            </a:r>
            <a:br>
              <a:rPr lang="en-US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</a:br>
            <a:r>
              <a:rPr lang="he-IL" sz="40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שלומי </a:t>
            </a:r>
            <a:endParaRPr lang="en-US" sz="4000" kern="0" dirty="0">
              <a:solidFill>
                <a:schemeClr val="bg1"/>
              </a:solidFill>
              <a:latin typeface="David" pitchFamily="34" charset="-79"/>
              <a:ea typeface="+mj-ea"/>
              <a:cs typeface="David" pitchFamily="34" charset="-79"/>
            </a:endParaRPr>
          </a:p>
        </p:txBody>
      </p:sp>
      <p:pic>
        <p:nvPicPr>
          <p:cNvPr id="39940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01625"/>
            <a:ext cx="8636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תמונה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357313"/>
            <a:ext cx="3143250" cy="436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cut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00125" y="1428750"/>
            <a:ext cx="700881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defTabSz="762000">
              <a:defRPr/>
            </a:pPr>
            <a:r>
              <a:rPr lang="he-IL" sz="7200" kern="0" dirty="0">
                <a:solidFill>
                  <a:schemeClr val="bg1"/>
                </a:solidFill>
                <a:latin typeface="David" pitchFamily="34" charset="-79"/>
                <a:ea typeface="+mj-ea"/>
                <a:cs typeface="David" pitchFamily="34" charset="-79"/>
              </a:rPr>
              <a:t>יהי זכרם ברוך</a:t>
            </a:r>
            <a:endParaRPr lang="en-US" sz="7200" kern="0" dirty="0">
              <a:solidFill>
                <a:schemeClr val="bg1"/>
              </a:solidFill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40963" name="AutoShape 6" descr="data:image/jpeg;base64,/9j/4AAQSkZJRgABAQAAAQABAAD/2wCEAAkGBhQSEBQUEhQUFRQUFBQUFBQUFBQUFBUUFRQVFBUUFBUXHCYeFxkjGRQUHy8gJCcpLCwsFR4xNTAqNSYrLCkBCQoKDgwOFA8PGikcFRwpNTUpKSkpKSkpKSk1KikpKSksKSkpKSkpKSoqLCkpKSwpKSkpNCkpLiwpNSkpKSksKf/AABEIALQA8AMBIgACEQEDEQH/xAAcAAACAwEBAQEAAAAAAAAAAAAAAwECBAUGBwj/xAA8EAACAQQAAQgFCwIHAAAAAAAAAQIDBBESBQYHITFBUWGRExRScaEiMkKBkrGywcLR8GLhFSNyc4Oi8f/EABkBAAMBAQEAAAAAAAAAAAAAAAABAgMEBf/EACoRAAICAgEDAgYCAwAAAAAAAAABAhEDEgQTMUEhUQUiI2GBkRShJEJS/9oADAMBAAIRAxEAPwD4fgEi2oagBUEi+pOoAUwTgtqToA6KpBqXUS2oDoXqCiM1DUQULwDQ1RI0GFC8BqM1J1AKEk4GOJGgBQvAYG6kOIBQvBVxG6kagKhepDQxojAALAZgrqAioFtSMABAAGAAADAABo1DUYohgRpRTUlRLYJUQCiqiGC+oaisdFcBgvqGAsdFME6lsE4CwopgMF8EqIrHQvUNS+CdQsNRepGBuCMBYalMEYGakNDsVC8BqX1DUdioU4kOI3UjACoU0GBjiQogKhepGo7BGoBQlxKuI5xIwMmhWCMDHEhxADXqGozAakWb0UwSkX1J1FY9RaRLQzUNRWPUXqTgvqGBWPUpgNRmpGAsNSmCdS+oYFZWpTA23t3KSiutvBCieq5ueE+mvqcWuhZk/qM8mTSLka48ab9ex5ziXDZUZYksdGTHg+yc7XJZKiqsF83rPj7gZ8fP1YX5Ky443cOzF4DAzUjU6bMHEXgjUZgMDslxFYI1G4I1HZFC9SNRmCGh2KimCMFmgwAqKakYGYK4HYqKNFXEbgjAxUatSdRmoamVnVqU1J1GqAaiKoXqTqX1JaEOheoaDVENQChWoajXENAHQnUlRGqBZQEOhcYH0zmWss3dSWPm0vxS/sfO6dM+vcyNt8qvL+mmvxMwyrao+5o/lhJ/Y91yv4Uq1rUhjri8eR+Za9vq2n2N/DoP1vc0toteB+ZeVfDvRXdeHdUl5N5/MnTpZWl2Zlx5bY2vY846ZTQ1SplHA6Ey2jPqVcR7gUcRkUKwRgbqRqVZLiLwV1G4IaCyHEU4kYGtFXEdkuIvBGBriQ4jsnUTgBjRDRVktG/QlQG6kqJkdQtRD0Y7QlQAYnQnQcohoAClANRygGohidQ0HaE6AMSqZZQGqBaMCGUgo0+k+z8zVHFOu/6qa/6v9z5Db0+k+1c00MUav+qH4TOPrkii8y+hJnvT4Rzq8P1v5vHz4wl8HH9J93PlnO9Y/wCbSn3wlH7Mk/1GvJXopHHwn89e6PkM6QmVM6lagZJwM4ys7ZxoxuBRwNUoFXA0RkZXAroaXAo4lCEOJXUe4lXEBUJ1I1GuJGoCoW4lXEa4lWh2KhTiVcRrRDiOzNo6eoKI5RLKAjVC1EsoDFEnUQxegaDcE6gFClANBuoaiGK0BwHahqJjFKJaMS+peMSWUhttDpR9m5r1iFX/AI/ukfH7WPSj7BzadVX3U/1mMX9WJtmX+NL8HujxHOda7UaUu6cl5xb/AEntzzfLujta+6cX96/M6+Svps8viussT4leWpyalM9Ve0jzteHSzhwytHr5kYZQKOBqlEo4nUjlMrgVcDS4FdBiMrgVcDW6ZRwGBlcSriaXAo6YCEOJRwNGhDiAqMriGo90yuoxNHW0J1OO+I1H2+SQeu1PafwAEdpRJ0OKqs32y82WUX4+bJsujsfzrIc13rzRyFbst6qGyDVnSldQXXKPmLlxKkvpr4mD1JEx4fH+INo+Q1n4NcuMUva8kyr43R735Gf/AA+P8RPqMe5eQbQFpk+w1ceo5639k1UuJ031Sz9X7mJWS7vgNjaruJco+C4wn5OrbXayus+v82tX5U1304vyk1+Z8Vt6XSug+v8ANpL/ADWu+k/hKJzdskGdOSL/AI2Q+kbHI5WQzZ1fCKfk0zRVuPlBxWG9tVXfTmvr1Z0deOVTgvB4sPlnF/c+K8QuEs9DPMXF0svoO1xGocGVHLf86Tkwqke9lVi5XiFu+j4+TLSt1/co7c6VI5njYmfFV2Jv6hEuLvPRTf15NLtl4ESt/d8S1NEPFIpQ4hl/KWPHpHqvF9qEOiVdH3A5WPRmz5PtIpJx9pGX0RRx8BevuDj9jS5R70LlUj3idCk6aKRLiy8rqC65YFu9p+0vJip0vAU7ddyNVRjJT8G+NqMjbGuFEdGiczkz0lhMcKA2NE1xojI0SbNFiMaoF40TZGiXjQFZSxGJW5ZWqN6oF1bk7FdJHOVsiytTo+rl1bC3K6SOarYurY6CtS3qxO5XTMMKJ9J5u6mKi/2pr8J4ZW56rktc+jzLujJeeDnz5NVsu6FkxbYpxXk9zUvkpYOtaT2g14Hz3/EcyfT7z1XAuI5XX/4ebxs0sWS5dmeTyeI8cU0fHuLUdak4+zKUfstr8jmypnquVdni7rY7Z7efT95xXbHsQmmkevCO0Uzmei95WVI6TtvAq7bwNNi+mct0SkqJ1vVPAJ2g90LpHGdAh0Dqu2ZR2xWyF0Tkul4FXSOpK1Fu3HZPROa6QqUPA6UqAuVIqyXhOdKmLdM6EqImcCkzJ4joRpjY0jBTvEa6V2u8hpm8aZqjAdGAmncLvNNOqn2oydmyRdUhkaJemzRTpoycqK1EwojFQNEaQ9UWYuZWpijQLxomxUhkafgQ8hWpjVEt6A2+iLKgR1QpHPVE22EtejsY6NDwHwsm+szllVCbiu55niXJucM1KFSeyzLHe11Yx0PtZ1OR/LBzbhUxGtD50erK7JJfBo7lKyXazyXLK0VtcW1zD5O1RQqtdsZNKWfFp/BlwnHkfSn38M4800lfdeTu8el6Sq5+0kc12x6Cdn3r+IVKzRhHMorU6YSikkjhO1D1M607cVKlg2WazVNHLlb4F1KB1JQM9V4NI5GyqRzpURcqZqq1orrZiqXke86I2wdFZUxE4Fa3EkYavFEbxizKUoo0TSETa7DHW4nkyzvjZRZhLNFGupIzz935GZ3b8BcrjwRoos5pZomVXXiXV4zjpllN9506I8FcqaOzG9l3/EbDiU105ZwlWfeW9Zl3kvGjWPNku56GHHJrtHw5SVF2nmldlldEvDF+DRc+Xuetpcrai7jXT5aTX0V5nilcourhd5m+NB+DePxGXue7p8t2uuK8zRDlyvY+J8+VYZGuZPh4/Y6I/EGz6JHllH2H9o0UuVsH9F+aPnsbrBst7xNmMuHj9jshydvQ+lWnHlLCUfij0HD06mMdffnuPm3CbpZ6z6XyTnlp5PI5mFY1cS8/pjcvI6pwqeev+fmZuK8i1dwjGq8RjNTWOjMksI9XJLwCrcKEHJ46EzhxympXdM8h8qcqil/R4vit3KnJrrw32+PYcG55VuPVBeYnlFx/MpYfaeK4hxKXeevxuIpK5r1PY9IQV9z1FXlpJfRivflnOrctp9iivq/c8jVuXjrM0q3ienHh414ODJztex6ivyyqPt8uj7jFV5SzfaeelcoVK6OiPHguyOOXxKfg7k+NTfaJnxOT7WcZ3DKOo+80WJHPLnZH5OvK9Yt3ficpyYFaIyfKmzpeteJV3a7zngPVEPPN+Ta7pFfWkZAHSI6kgAAGZgAAABgMAAAAZAAAnYlVGVAAGq5kW9ckIAVFKTXZmuHE6i6pHWseXd1SWITS96z+Z54CJY4S9GkzWPIyx7Sf7PR1ecG9k8u4n8P2GT5xbxwcXUymsfNWTzAE/wAfF/yv0hrlZl/s/wBm2pxirLrkIqXkn1sSBqopeDOWWcu7b/JeVdvtK5IAZnYBgAAAAAAAAAAAAAAAAAAAAAAAAAAAAAAAAAAAAAAAAAAAAAAAAAAAAAAAAAAAAAAAAAAAAAAAAAAAAAAD/9k="/>
          <p:cNvSpPr>
            <a:spLocks noChangeAspect="1" noChangeArrowheads="1"/>
          </p:cNvSpPr>
          <p:nvPr/>
        </p:nvSpPr>
        <p:spPr bwMode="auto">
          <a:xfrm>
            <a:off x="8891588" y="-242888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/>
          </a:p>
        </p:txBody>
      </p:sp>
      <p:pic>
        <p:nvPicPr>
          <p:cNvPr id="40964" name="Picture 12" descr="http://communabuilder.tapuz.co.il/UsersFolders/mistica/images/27042009749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2905125"/>
            <a:ext cx="57054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brew Blank Presentation">
  <a:themeElements>
    <a:clrScheme name="Hebrew Blank Presentation.po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Hebrew Blank Presentation.pot">
      <a:majorFont>
        <a:latin typeface="Times New Roman"/>
        <a:ea typeface=""/>
        <a:cs typeface="Times New Roman (Hebrew)"/>
      </a:majorFont>
      <a:minorFont>
        <a:latin typeface="Times New Roman"/>
        <a:ea typeface=""/>
        <a:cs typeface="Times New Roman (Hebrew)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FrankRuehl" pitchFamily="34" charset="-79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FrankRuehl" pitchFamily="34" charset="-79"/>
          </a:defRPr>
        </a:defPPr>
      </a:lstStyle>
    </a:lnDef>
  </a:objectDefaults>
  <a:extraClrSchemeLst>
    <a:extraClrScheme>
      <a:clrScheme name="Hebrew Blank Presentation.po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brew 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brew Blank Presentation.po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brew Blank Presentation.po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brew Blank Presentation.po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brew Blank Presentation.po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brew Blank Presentation.po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רכת נושא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1067</TotalTime>
  <Words>754</Words>
  <Application>Microsoft Office PowerPoint</Application>
  <PresentationFormat>‫הצגה על המסך (4:3)</PresentationFormat>
  <Paragraphs>213</Paragraphs>
  <Slides>39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39</vt:i4>
      </vt:variant>
    </vt:vector>
  </HeadingPairs>
  <TitlesOfParts>
    <vt:vector size="45" baseType="lpstr">
      <vt:lpstr>Times New Roman</vt:lpstr>
      <vt:lpstr>FrankRuehl</vt:lpstr>
      <vt:lpstr>Arial</vt:lpstr>
      <vt:lpstr>Times New Roman (Hebrew)</vt:lpstr>
      <vt:lpstr>David</vt:lpstr>
      <vt:lpstr>Hebrew Blank Presentation</vt:lpstr>
      <vt:lpstr>בית חינוך גליל מערבי  יום הזיכרון לחללי מערכות ישראל תשע"ג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ראובן טמיר ז”ל מרגבה</vt:lpstr>
      <vt:lpstr>מצגת של PowerPoint</vt:lpstr>
      <vt:lpstr>יוסי קליין ז”ל נהריה</vt:lpstr>
      <vt:lpstr>שְכוֹל</vt:lpstr>
      <vt:lpstr>מצגת של PowerPoint</vt:lpstr>
      <vt:lpstr> דני ילירד ז”ל מכרמיאל </vt:lpstr>
      <vt:lpstr>מצגת של PowerPoint</vt:lpstr>
      <vt:lpstr>מצגת של PowerPoint</vt:lpstr>
      <vt:lpstr>מצגת של PowerPoint</vt:lpstr>
      <vt:lpstr>יוסי ניר (בלומנפלד) ז”ל רגבה </vt:lpstr>
      <vt:lpstr>שמואל אסטרחן ז”ל נהריה </vt:lpstr>
      <vt:lpstr> גלעד (גילי) ליטן ז”ל נהריה </vt:lpstr>
      <vt:lpstr> דני סנש ז”ל בן עמי  </vt:lpstr>
      <vt:lpstr>מצגת של PowerPoint</vt:lpstr>
      <vt:lpstr>מצגת של PowerPoint</vt:lpstr>
      <vt:lpstr>דוד סקלר ז”ל מעלות </vt:lpstr>
      <vt:lpstr>עוזי צדיקיאן ז”ל נתיב השיירה</vt:lpstr>
      <vt:lpstr>מימון (מומי) דהן ז”ל פקיעין </vt:lpstr>
      <vt:lpstr>מאיר כהן ז”ל גורן</vt:lpstr>
      <vt:lpstr>החול יזכור/ מילים: נתן יונתן לחן: נחום היימן  </vt:lpstr>
      <vt:lpstr>מצגת של PowerPoint</vt:lpstr>
      <vt:lpstr>תמיר וייס ז”ל לימן</vt:lpstr>
      <vt:lpstr>דני מנחם ז”ל מעונה</vt:lpstr>
      <vt:lpstr>צ’רלי (שלום) שלוש ז”ל חוסן</vt:lpstr>
      <vt:lpstr>אייל דרור ז”ל מעונה</vt:lpstr>
      <vt:lpstr>יעקב (קובי) כהן ז”ל אבן מנחם</vt:lpstr>
      <vt:lpstr>רם לוינס ז”ל שבי ציון</vt:lpstr>
      <vt:lpstr>דני עזרי ז”ל שבי ציון</vt:lpstr>
      <vt:lpstr>החיילים הצעירים שמתו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ברכה שפיגל ז"ל</dc:title>
  <dc:creator>מעלה יוסף</dc:creator>
  <cp:lastModifiedBy>hp</cp:lastModifiedBy>
  <cp:revision>102</cp:revision>
  <cp:lastPrinted>1997-05-04T16:39:18Z</cp:lastPrinted>
  <dcterms:created xsi:type="dcterms:W3CDTF">1996-06-05T05:49:10Z</dcterms:created>
  <dcterms:modified xsi:type="dcterms:W3CDTF">2013-04-13T07:26:18Z</dcterms:modified>
</cp:coreProperties>
</file>